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284" r:id="rId9"/>
    <p:sldId id="279" r:id="rId10"/>
    <p:sldId id="289" r:id="rId11"/>
    <p:sldId id="278" r:id="rId12"/>
    <p:sldId id="288" r:id="rId13"/>
    <p:sldId id="287" r:id="rId14"/>
    <p:sldId id="286" r:id="rId15"/>
    <p:sldId id="290" r:id="rId16"/>
    <p:sldId id="291" r:id="rId17"/>
    <p:sldId id="296" r:id="rId18"/>
    <p:sldId id="297" r:id="rId19"/>
    <p:sldId id="280" r:id="rId20"/>
    <p:sldId id="295" r:id="rId21"/>
    <p:sldId id="272" r:id="rId22"/>
    <p:sldId id="292" r:id="rId23"/>
    <p:sldId id="300" r:id="rId24"/>
    <p:sldId id="298" r:id="rId25"/>
  </p:sldIdLst>
  <p:sldSz cx="18288000" cy="10287000"/>
  <p:notesSz cx="6858000" cy="9144000"/>
  <p:embeddedFontLst>
    <p:embeddedFont>
      <p:font typeface="Montserrat Ultra-Bold" panose="020B0604020202020204" charset="0"/>
      <p:regular r:id="rId27"/>
    </p:embeddedFont>
    <p:embeddedFont>
      <p:font typeface="Poppins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</p:embeddedFont>
    <p:embeddedFont>
      <p:font typeface="Montserrat Medium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 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2537978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 cáo kinh doanh</a:t>
            </a: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31355" y="20955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43686" y="23062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424586" y="6816295"/>
            <a:ext cx="6934200" cy="259440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43686" y="6922175"/>
            <a:ext cx="60430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Đẩy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mạnh marketing và mở rộng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ệ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khách hàng để làm tăng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CAGR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– tỷ lệ tăng trưởng kép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Thúc đẩy bán chéo (cross-sell, up-sell) để làm tăng giá trị đơn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Xem xét tối ưu hóa chi phí hoặc điều chỉnh giá sản phẩm để làm tăng biên lợi nhuận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Người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tiêu dùng tiết kiệm để chuẩn bị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quyết toán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thuế.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79380" y="7592364"/>
            <a:ext cx="7086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Tận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dụng mùa cao điểm: Đẩy mạnh marketing, chương trình giảm giá trong tháng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để tối đa doanh thu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Cải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thiện mùa thấp điểm: Khuyến mãi, ưu đãi đặc biệt vào 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kích cầu.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8687" y="3162300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067799" y="7429500"/>
            <a:ext cx="7374369" cy="249555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6486" y="1638300"/>
            <a:ext cx="8686113" cy="8153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1744682"/>
            <a:ext cx="7467600" cy="710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định, tăng nhẹ qua 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thấp → Có thể do chi phí đầu vào cao hoặc chính sách giá chưa tối </a:t>
            </a:r>
            <a:r>
              <a:rPr lang="vi-VN" smtClean="0">
                <a:cs typeface="Arial" panose="020B0604020202020204" pitchFamily="34" charset="0"/>
              </a:rPr>
              <a:t>ưu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Xem </a:t>
            </a:r>
            <a:r>
              <a:rPr lang="vi-VN">
                <a:cs typeface="Arial" panose="020B0604020202020204" pitchFamily="34" charset="0"/>
              </a:rPr>
              <a:t>xét tối ưu hóa chi phí hoặc điều chỉnh giá bán phù hợp hơn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nhất, tăng trưởng mạnh từ 2011 đến 2014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tăng theo nhưng vẫn thấp so với doanh thu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>
                <a:cs typeface="Arial" panose="020B0604020202020204" pitchFamily="34" charset="0"/>
              </a:rPr>
              <a:t>Cần tập trung chiến lược giá &amp; tối ưu lợi nhuận để cải thiện biên lợi nhuận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hơn Office Supplies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không cao → Có thể do COGS cao hoặc chương trình giảm giá nhiều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Cân </a:t>
            </a:r>
            <a:r>
              <a:rPr lang="vi-VN">
                <a:cs typeface="Arial" panose="020B0604020202020204" pitchFamily="34" charset="0"/>
              </a:rPr>
              <a:t>nhắc kiểm soát chi phí nhập hàng &amp; tối ưu các chương trình khuyến mãi.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3728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  <a:p>
            <a:pPr>
              <a:lnSpc>
                <a:spcPct val="150000"/>
              </a:lnSpc>
            </a:pPr>
            <a:r>
              <a:rPr lang="vi-VN" sz="2000" b="1"/>
              <a:t>Đề xuất: </a:t>
            </a:r>
            <a:r>
              <a:rPr lang="vi-VN" sz="2000"/>
              <a:t>Tối ưu hóa chương trình khuyến mãi và chăm sóc khách hàng để giữ chân nhóm Consumer, đồng thời đẩy mạnh chiến lược bán hàng cho Corporate.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9601200" cy="4191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Nên tập trung vào chương trình mua nhiều giảm </a:t>
            </a:r>
            <a:r>
              <a:rPr lang="vi-VN" sz="2000" smtClean="0"/>
              <a:t>giá</a:t>
            </a:r>
            <a:r>
              <a:rPr lang="en-US" sz="2000" smtClean="0"/>
              <a:t> </a:t>
            </a:r>
            <a:r>
              <a:rPr lang="vi-VN" sz="2000" smtClean="0"/>
              <a:t>theo </a:t>
            </a:r>
            <a:r>
              <a:rPr lang="vi-VN" sz="2000"/>
              <a:t>mùa cao điểm 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tiêu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Đẩy mạnh các chương trình khuyến mãi, đặc biệt tập trung vào nhóm Consumer và Corporate để gia tăng giá trị đơn hàng mùa cao điểm 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44602" y="7209677"/>
            <a:ext cx="8809997" cy="296414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Sun).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Cải thiện doanh số </a:t>
            </a:r>
            <a:r>
              <a:rPr lang="vi-VN" sz="2000" smtClean="0"/>
              <a:t>c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uố</a:t>
            </a:r>
            <a:r>
              <a:rPr lang="vi-VN" sz="2000" smtClean="0"/>
              <a:t>i </a:t>
            </a:r>
            <a:r>
              <a:rPr lang="vi-VN" sz="2000"/>
              <a:t>tuầnTập trung vào các chiến dịch kích cầu vào Thứ Bảy &amp; Chủ Nhật.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hàng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</a:t>
            </a:r>
            <a:r>
              <a:rPr lang="vi-VN" sz="2000"/>
              <a:t>: Duy trì và tối ưu hóa Standard Class như cần đảm bảo tốc độ giao hàng đúng cam kết để giữ chân khách hàng.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593876"/>
            <a:ext cx="8701896" cy="3274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Mở rộng tệp khách hàng về phía Tây Mỹ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Duy trì và tối ưu khu vực phía Đông Mỹ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5800" y="2476500"/>
            <a:ext cx="9220200" cy="4888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42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Phân tích Tương Quan :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914" y="9420258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mạnh trong 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vi-VN" sz="2000" b="1" smtClean="0"/>
              <a:t>20K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mạnh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14610" y="5781590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314610" y="7835265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524400" y="5814243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2524400" y="7867918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 đáp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6645" y="2628900"/>
            <a:ext cx="108586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mùa và giờ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cao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</a:t>
            </a:r>
            <a:r>
              <a:rPr lang="vi-VN" sz="2000" b="1">
                <a:cs typeface="Arial" panose="020B0604020202020204" pitchFamily="34" charset="0"/>
              </a:rPr>
              <a:t>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708643"/>
            <a:ext cx="153162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ẩy mạnh quảng 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tăng tồn kho trước thời gian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mùa cao điểm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hạy chương trình khuyến mãi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vào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 thấp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2 ngày cuối tuần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tăng lượng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Xây dựng chính sách ưu đãi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chính sách thành viên cho nhóm khách hàng chủ lực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cosumer như tích điểm tặng quà, ưu tiên trong giao hàng, </a:t>
            </a:r>
            <a:r>
              <a:rPr lang="vi-VN" sz="2000">
                <a:cs typeface="Arial" panose="020B0604020202020204" pitchFamily="34" charset="0"/>
              </a:rPr>
              <a:t>Ưu đãi cho đơn hàng có giá trị </a:t>
            </a:r>
            <a:r>
              <a:rPr lang="vi-VN" sz="2000" smtClean="0">
                <a:cs typeface="Arial" panose="020B0604020202020204" pitchFamily="34" charset="0"/>
              </a:rPr>
              <a:t>cao</a:t>
            </a:r>
            <a:r>
              <a:rPr lang="en-US" sz="2000" smtClean="0"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khi là thành viên vàng, bạc , kim cương….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chiến dịch marketing tập trung vào sản phẩm bán chạy </a:t>
            </a:r>
            <a:r>
              <a:rPr lang="vi-VN" sz="2000">
                <a:cs typeface="Arial" panose="020B0604020202020204" pitchFamily="34" charset="0"/>
              </a:rPr>
              <a:t>và lợi nhuận </a:t>
            </a:r>
            <a:r>
              <a:rPr lang="vi-VN" sz="2000" smtClean="0">
                <a:cs typeface="Arial" panose="020B0604020202020204" pitchFamily="34" charset="0"/>
              </a:rPr>
              <a:t>cao.</a:t>
            </a:r>
            <a:endParaRPr lang="vi-VN" sz="20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Cung cấp gói combo </a:t>
            </a:r>
            <a:r>
              <a:rPr lang="vi-VN" sz="2000">
                <a:cs typeface="Arial" panose="020B0604020202020204" pitchFamily="34" charset="0"/>
              </a:rPr>
              <a:t>để khuyến khích khách hàng mua nhiều hơn</a:t>
            </a:r>
            <a:r>
              <a:rPr lang="vi-VN" sz="2000" smtClean="0">
                <a:cs typeface="Arial" panose="020B0604020202020204" pitchFamily="34" charset="0"/>
              </a:rPr>
              <a:t>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Đề xuất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mở rộng khách hàng thị trường Tây Mỹ ( khu vực màu xanh)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như  sau: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ẩy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mạnh chiến dịch quảng cáo, marketing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tại khu vực Tây Mỹ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Hợp </a:t>
            </a: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tác với đối tác địa phương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để tăng độ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nhận diện và độ phủ thị trường.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ưu đãi mạnh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hơn để kích thích nhu cầu mua hàng ban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tại đây.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/>
              <a:t>Xây dựng chiến lược bán </a:t>
            </a:r>
            <a:r>
              <a:rPr lang="vi-VN" sz="2000"/>
              <a:t>hàng cá nhân hóa dựa trên dữ liệu hành vi khách hàng</a:t>
            </a:r>
            <a:r>
              <a:rPr lang="vi-VN" sz="2000" smtClean="0"/>
              <a:t>.</a:t>
            </a:r>
            <a:endParaRPr lang="en-US" sz="200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Dùng </a:t>
            </a:r>
            <a:r>
              <a:rPr lang="vi-VN" sz="2000"/>
              <a:t>phân tích dữ liệu để </a:t>
            </a:r>
            <a:r>
              <a:rPr lang="vi-VN" sz="2000" b="1"/>
              <a:t>xác định mức giá tối </a:t>
            </a:r>
            <a:r>
              <a:rPr lang="vi-VN" sz="2000" b="1" smtClean="0"/>
              <a:t>ưu</a:t>
            </a:r>
            <a:r>
              <a:rPr lang="en-US" sz="2000" b="1" smtClean="0"/>
              <a:t> </a:t>
            </a:r>
            <a:r>
              <a:rPr lang="vi-VN" sz="2000" b="1"/>
              <a:t>và khuyến mãi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Áp </a:t>
            </a:r>
            <a:r>
              <a:rPr lang="vi-VN" sz="2000"/>
              <a:t>dụng </a:t>
            </a:r>
            <a:r>
              <a:rPr lang="vi-VN" sz="2000" b="1"/>
              <a:t>khuyến mãi theo từng phân khúc </a:t>
            </a:r>
            <a:r>
              <a:rPr lang="vi-VN" sz="2000"/>
              <a:t>khách hàng </a:t>
            </a:r>
            <a:endParaRPr lang="en-US" sz="200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Kiểm </a:t>
            </a:r>
            <a:r>
              <a:rPr lang="vi-VN" sz="2000"/>
              <a:t>tra hiệu quả của các chương trình khuyến mãi và điều chỉnh theo phản hồi của khách </a:t>
            </a:r>
            <a:r>
              <a:rPr lang="vi-VN" sz="2000" smtClean="0"/>
              <a:t>hàng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bằng phân tích dữ liệu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132422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279458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 THIỆU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Hoa Kỳ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 dữ liệu kinh doanh để nâng cao hoạt động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làm tăng doanh thu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và mở rộng tệp khách hàng.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chỉ số quan trọng cần theo dõi bao gồm: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số và lợi nhuận qua các năm để đánh giá tốc độ tăng trưởng.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sản phẩm bán chạy nhất để tối ưu hóa chiến lược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hàng và quảng bá.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 biết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 hướng tăng trưởng khách hàng nhằm xác định hành vi mua sắm và mở rộng thị trường.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cho năm kế tiếp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11768653" y="4768968"/>
            <a:ext cx="6316039" cy="5178395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Dữ liệu bao 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028699" y="885825"/>
            <a:ext cx="932660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 Cleaning &amp; Analysing</a:t>
            </a:r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Tìm hiểu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1" name="TextBox 73"/>
          <p:cNvSpPr txBox="1"/>
          <p:nvPr/>
        </p:nvSpPr>
        <p:spPr>
          <a:xfrm>
            <a:off x="7632377" y="917414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095500"/>
            <a:ext cx="8821385" cy="6458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3" y="2092657"/>
            <a:ext cx="4962581" cy="1543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85" y="3885381"/>
            <a:ext cx="4962581" cy="210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209472"/>
            <a:ext cx="4962581" cy="2444476"/>
          </a:xfrm>
          <a:prstGeom prst="rect">
            <a:avLst/>
          </a:prstGeom>
        </p:spPr>
      </p:pic>
      <p:sp>
        <p:nvSpPr>
          <p:cNvPr id="8" name="TextBox 73"/>
          <p:cNvSpPr txBox="1"/>
          <p:nvPr/>
        </p:nvSpPr>
        <p:spPr>
          <a:xfrm>
            <a:off x="1670713" y="9410700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2221</Words>
  <Application>Microsoft Office PowerPoint</Application>
  <PresentationFormat>Custom</PresentationFormat>
  <Paragraphs>214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Montserrat Ultra-Bold</vt:lpstr>
      <vt:lpstr>Courier New</vt:lpstr>
      <vt:lpstr>Poppins Bold</vt:lpstr>
      <vt:lpstr>Calibri</vt:lpstr>
      <vt:lpstr>Wingdings</vt:lpstr>
      <vt:lpstr>Poppins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cp:lastModifiedBy>Mai Anh</cp:lastModifiedBy>
  <cp:revision>76</cp:revision>
  <dcterms:created xsi:type="dcterms:W3CDTF">2006-08-16T00:00:00Z</dcterms:created>
  <dcterms:modified xsi:type="dcterms:W3CDTF">2025-02-16T19:43:06Z</dcterms:modified>
  <dc:identifier>DAGfMmpRBSs</dc:identifier>
</cp:coreProperties>
</file>